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395" r:id="rId4"/>
    <p:sldId id="438" r:id="rId5"/>
    <p:sldId id="431" r:id="rId6"/>
    <p:sldId id="396" r:id="rId7"/>
    <p:sldId id="397" r:id="rId8"/>
    <p:sldId id="398" r:id="rId9"/>
    <p:sldId id="435" r:id="rId10"/>
    <p:sldId id="399" r:id="rId11"/>
    <p:sldId id="432" r:id="rId12"/>
    <p:sldId id="433" r:id="rId13"/>
    <p:sldId id="434" r:id="rId14"/>
    <p:sldId id="401" r:id="rId15"/>
    <p:sldId id="402" r:id="rId16"/>
    <p:sldId id="403" r:id="rId17"/>
    <p:sldId id="404" r:id="rId18"/>
    <p:sldId id="405" r:id="rId19"/>
    <p:sldId id="406" r:id="rId20"/>
    <p:sldId id="411" r:id="rId21"/>
    <p:sldId id="408" r:id="rId22"/>
    <p:sldId id="436" r:id="rId23"/>
    <p:sldId id="414" r:id="rId24"/>
    <p:sldId id="412" r:id="rId25"/>
    <p:sldId id="415" r:id="rId26"/>
    <p:sldId id="416" r:id="rId27"/>
    <p:sldId id="417" r:id="rId28"/>
    <p:sldId id="419" r:id="rId29"/>
    <p:sldId id="421" r:id="rId30"/>
    <p:sldId id="422" r:id="rId31"/>
    <p:sldId id="437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0AA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867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548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882659"/>
            <a:ext cx="80626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025659"/>
            <a:ext cx="8062699" cy="71754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Documents\Courses\OOP\OOP Images\3-1-anasayf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67701">
            <a:off x="4562208" y="2152843"/>
            <a:ext cx="1477659" cy="184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a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578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799599" cy="56546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Yordan Darakchiev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(2014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</a:t>
            </a:r>
            <a:r>
              <a:rPr lang="en-US" dirty="0" smtClean="0"/>
              <a:t>student at the Software University (2014)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1" y="1219200"/>
            <a:ext cx="1905001" cy="229818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bout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2" y="3845859"/>
            <a:ext cx="1905000" cy="25146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0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0375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Mario Peshev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Part-time Trainer </a:t>
            </a:r>
            <a:r>
              <a:rPr lang="en-US" sz="3200" dirty="0"/>
              <a:t>@ Software </a:t>
            </a:r>
            <a:r>
              <a:rPr lang="en-US" sz="3200" dirty="0" smtClean="0"/>
              <a:t>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Lead </a:t>
            </a:r>
            <a:r>
              <a:rPr lang="en-US" sz="3200" noProof="1" smtClean="0"/>
              <a:t>Wordpress architect @ DevriX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 smtClean="0"/>
              <a:t>Wordpress consultant </a:t>
            </a:r>
            <a:r>
              <a:rPr lang="en-US" sz="3200" dirty="0" smtClean="0"/>
              <a:t>and contributor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Certified Java programmer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Solid experience in PHP, Python and other scripting languages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6" name="Picture 5" title="Software University">
            <a:hlinkClick r:id="rId2" tooltip="Software University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136238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45" y="1447800"/>
            <a:ext cx="2219413" cy="221941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451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</a:t>
            </a:r>
            <a:r>
              <a:rPr lang="en-US" dirty="0" smtClean="0"/>
              <a:t>~ 30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25-30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Labs: ~ 10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~20-30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20 Jan – 27 Feb 2015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1 March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OOP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programming </a:t>
            </a:r>
            <a:r>
              <a:rPr lang="en-US" dirty="0" smtClean="0"/>
              <a:t>is an important paradigm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Anyone involved in software development should be familiar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OOP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 modeling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modern languages are either object-oriented or support classes and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frameworks, libraries and APIs are object-oriented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.NET Framework Class Library (C#), Java API classes (Java), </a:t>
            </a:r>
            <a:r>
              <a:rPr lang="en-US" noProof="1" smtClean="0"/>
              <a:t>Laravel</a:t>
            </a:r>
            <a:r>
              <a:rPr lang="en-US" dirty="0" smtClean="0"/>
              <a:t> (PHP), </a:t>
            </a:r>
            <a:r>
              <a:rPr lang="en-US" noProof="1" smtClean="0"/>
              <a:t>Django</a:t>
            </a:r>
            <a:r>
              <a:rPr lang="en-US" dirty="0" smtClean="0"/>
              <a:t> (Python), Rails (Ruby), STL (C++),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OOP is a basic requirement for starting a developer job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OOP?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 to 10% bonus from labs (onsite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project: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activity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OOP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 descr="C:\Documents\Courses\OOP\OOP Images\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35252">
            <a:off x="7657455" y="2657452"/>
            <a:ext cx="1953655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012" y="3759070"/>
            <a:ext cx="2803522" cy="28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30880">
            <a:off x="9725089" y="2719349"/>
            <a:ext cx="1967791" cy="196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ocuments\Courses\OOP\OOP Images\objec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62009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\Courses\OOP\OOP Images\csha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9994" y="1905000"/>
            <a:ext cx="2088990" cy="2088990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</a:t>
            </a:r>
            <a:r>
              <a:rPr lang="en-US" dirty="0"/>
              <a:t>practical </a:t>
            </a:r>
            <a:r>
              <a:rPr lang="en-US" dirty="0" smtClean="0"/>
              <a:t>problem </a:t>
            </a:r>
            <a:r>
              <a:rPr lang="en-US" dirty="0"/>
              <a:t>for </a:t>
            </a:r>
            <a:r>
              <a:rPr lang="en-US" dirty="0" smtClean="0"/>
              <a:t>6 hours:</a:t>
            </a:r>
          </a:p>
          <a:p>
            <a:pPr lvl="1"/>
            <a:r>
              <a:rPr lang="en-US" dirty="0" smtClean="0"/>
              <a:t>You are given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 skeleton </a:t>
            </a:r>
            <a:r>
              <a:rPr lang="en-US" dirty="0" smtClean="0"/>
              <a:t>(empty classes and interfaces)</a:t>
            </a:r>
          </a:p>
          <a:p>
            <a:pPr lvl="2"/>
            <a:r>
              <a:rPr lang="en-US" dirty="0" smtClean="0"/>
              <a:t>You should implement the missing functionality properly</a:t>
            </a:r>
          </a:p>
          <a:p>
            <a:pPr lvl="1"/>
            <a:r>
              <a:rPr lang="en-US" dirty="0" smtClean="0"/>
              <a:t>Your project should be written in</a:t>
            </a:r>
            <a:r>
              <a:rPr lang="en-US" dirty="0"/>
              <a:t> </a:t>
            </a:r>
            <a:r>
              <a:rPr lang="en-US" dirty="0" smtClean="0"/>
              <a:t>C# and should correctly follow all OOP principles</a:t>
            </a:r>
            <a:endParaRPr lang="en-US" u="sng" dirty="0" smtClean="0"/>
          </a:p>
          <a:p>
            <a:r>
              <a:rPr lang="en-US" dirty="0" smtClean="0"/>
              <a:t>Automated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judge system </a:t>
            </a:r>
            <a:r>
              <a:rPr lang="en-US" dirty="0" smtClean="0"/>
              <a:t>with real-time feedback gives only 50% of the total exam score</a:t>
            </a:r>
          </a:p>
          <a:p>
            <a:pPr lvl="1"/>
            <a:r>
              <a:rPr lang="en-US" dirty="0" smtClean="0"/>
              <a:t>The other 50% come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review </a:t>
            </a:r>
            <a:r>
              <a:rPr lang="en-US" dirty="0" smtClean="0"/>
              <a:t>by the </a:t>
            </a:r>
            <a:r>
              <a:rPr lang="en-US" noProof="1" smtClean="0"/>
              <a:t>SoftUni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2D RPG game of your own choice</a:t>
            </a:r>
          </a:p>
          <a:p>
            <a:pPr lvl="1"/>
            <a:r>
              <a:rPr lang="en-US" dirty="0" smtClean="0"/>
              <a:t>Should be OOP-structured and follow the good practices of OOP</a:t>
            </a:r>
          </a:p>
          <a:p>
            <a:pPr lvl="1"/>
            <a:r>
              <a:rPr lang="en-US" dirty="0" smtClean="0"/>
              <a:t>Can be written in C# or Java (up to the team to choose)</a:t>
            </a:r>
          </a:p>
          <a:p>
            <a:pPr lvl="1"/>
            <a:r>
              <a:rPr lang="en-US" dirty="0" smtClean="0"/>
              <a:t>Can be console-based or with a GUI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Project</a:t>
            </a:r>
            <a:endParaRPr lang="en-US" dirty="0"/>
          </a:p>
        </p:txBody>
      </p:sp>
      <p:pic>
        <p:nvPicPr>
          <p:cNvPr id="3074" name="Picture 2" descr="C:\Documents\Courses\OOP\OOP Images\352697-world-of-warcraft-wrath-of-the-lich-king-windows-screensh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2" y="3962400"/>
            <a:ext cx="4803205" cy="2381250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cuments\Courses\OOP\OOP Images\acrossageex_scree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6811" y="3962400"/>
            <a:ext cx="4953001" cy="23812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Do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ntro-C_-Book-Nakov-front-cover-300x42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428000"/>
            <a:ext cx="2757472" cy="3924802"/>
          </a:xfrm>
          <a:prstGeom prst="rect">
            <a:avLst/>
          </a:prstGeom>
          <a:noFill/>
          <a:effectLst>
            <a:glow rad="76200">
              <a:srgbClr val="C6C0AA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mtClean="0"/>
              <a:t>OOP Course official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https://softuni.bg/trainings/coursesinstances/details/8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"OOP"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Fundamental understanding of OOP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OOP basic principles, using Classes and application in                     in different OOP Languages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8612" y="1486939"/>
            <a:ext cx="2592878" cy="2592878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28049" y="3655983"/>
              <a:ext cx="6376595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OOP Course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softuni.bg/courses/oop/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OOP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2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OOP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22396">
            <a:off x="1425976" y="4411578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3105">
            <a:off x="9090248" y="4633474"/>
            <a:ext cx="1739308" cy="1843739"/>
          </a:xfrm>
          <a:prstGeom prst="rect">
            <a:avLst/>
          </a:prstGeom>
        </p:spPr>
      </p:pic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7078">
            <a:off x="5445347" y="4713523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41363">
            <a:off x="4452792" y="5004530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5523">
            <a:off x="2965982" y="4663057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379412" y="1600200"/>
            <a:ext cx="11358110" cy="304800"/>
            <a:chOff x="251520" y="760440"/>
            <a:chExt cx="8713090" cy="3048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51520" y="908650"/>
              <a:ext cx="8713090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0668" y="76044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483830" y="76463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606992" y="76882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732420" y="76882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857848" y="764630"/>
              <a:ext cx="0" cy="29642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899490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961352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429850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22532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084394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552892" y="84502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148080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09942" y="83664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678440" y="840830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271122" y="847115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332984" y="847115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801482" y="851305"/>
              <a:ext cx="0" cy="14821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21696" y="2039550"/>
            <a:ext cx="4137390" cy="9080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/>
              <a:t>OOP (C#, Java, PHP)</a:t>
            </a:r>
            <a:endParaRPr lang="bg-BG" sz="2000" dirty="0"/>
          </a:p>
          <a:p>
            <a:r>
              <a:rPr lang="en-US" sz="1600" dirty="0" smtClean="0"/>
              <a:t>11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en-US" sz="1600" dirty="0" smtClean="0"/>
              <a:t>6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3" name="TextBox 52"/>
          <p:cNvSpPr txBox="1"/>
          <p:nvPr/>
        </p:nvSpPr>
        <p:spPr>
          <a:xfrm>
            <a:off x="4722812" y="2039550"/>
            <a:ext cx="2008754" cy="8999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JS </a:t>
            </a:r>
            <a:r>
              <a:rPr lang="en-US" sz="2000" dirty="0" smtClean="0"/>
              <a:t>OOP</a:t>
            </a:r>
            <a:endParaRPr lang="bg-BG" sz="2000" dirty="0"/>
          </a:p>
          <a:p>
            <a:r>
              <a:rPr lang="en-US" sz="1600" dirty="0" smtClean="0"/>
              <a:t>5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en-US" sz="1600" dirty="0" smtClean="0"/>
              <a:t>3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4" name="TextBox 53"/>
          <p:cNvSpPr txBox="1"/>
          <p:nvPr/>
        </p:nvSpPr>
        <p:spPr>
          <a:xfrm>
            <a:off x="6800761" y="2039550"/>
            <a:ext cx="2698335" cy="8999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JS Apps</a:t>
            </a:r>
            <a:endParaRPr lang="bg-BG" sz="2000" dirty="0"/>
          </a:p>
          <a:p>
            <a:r>
              <a:rPr lang="en-US" sz="1600" dirty="0" smtClean="0"/>
              <a:t>6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en-US" sz="1600" dirty="0" smtClean="0"/>
              <a:t>4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5" name="TextBox 54"/>
          <p:cNvSpPr txBox="1"/>
          <p:nvPr/>
        </p:nvSpPr>
        <p:spPr>
          <a:xfrm>
            <a:off x="521694" y="3038758"/>
            <a:ext cx="11073703" cy="89440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High-Quality Code</a:t>
            </a:r>
            <a:endParaRPr lang="bg-BG" sz="2000" dirty="0"/>
          </a:p>
          <a:p>
            <a:r>
              <a:rPr lang="bg-BG" sz="1600" dirty="0" smtClean="0"/>
              <a:t>1</a:t>
            </a:r>
            <a:r>
              <a:rPr lang="en-US" sz="1600" dirty="0" smtClean="0"/>
              <a:t>2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/>
              <a:t>exam</a:t>
            </a:r>
            <a:r>
              <a:rPr lang="bg-BG" sz="1600" dirty="0"/>
              <a:t> + </a:t>
            </a:r>
            <a:r>
              <a:rPr lang="en-US" sz="1600" dirty="0"/>
              <a:t>TW</a:t>
            </a:r>
            <a:endParaRPr lang="bg-BG" sz="1600" dirty="0"/>
          </a:p>
          <a:p>
            <a:r>
              <a:rPr lang="bg-BG" sz="1600" dirty="0"/>
              <a:t>1</a:t>
            </a:r>
            <a:r>
              <a:rPr lang="en-US" sz="1600" dirty="0"/>
              <a:t>6</a:t>
            </a:r>
            <a:r>
              <a:rPr lang="bg-BG" sz="1600" dirty="0"/>
              <a:t> </a:t>
            </a:r>
            <a:r>
              <a:rPr lang="en-US" sz="1600" dirty="0"/>
              <a:t>weeks</a:t>
            </a:r>
            <a:r>
              <a:rPr lang="bg-BG" sz="1600" dirty="0"/>
              <a:t> * 1 </a:t>
            </a:r>
            <a:r>
              <a:rPr lang="en-US" sz="1600" dirty="0"/>
              <a:t>time</a:t>
            </a:r>
            <a:endParaRPr lang="bg-BG" sz="1600" dirty="0"/>
          </a:p>
          <a:p>
            <a:endParaRPr lang="en-US" sz="1800" dirty="0"/>
          </a:p>
        </p:txBody>
      </p:sp>
      <p:sp>
        <p:nvSpPr>
          <p:cNvPr id="56" name="TextBox 55"/>
          <p:cNvSpPr txBox="1"/>
          <p:nvPr/>
        </p:nvSpPr>
        <p:spPr>
          <a:xfrm>
            <a:off x="9550146" y="2039550"/>
            <a:ext cx="2030410" cy="8999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/>
              <a:t>Angular JS</a:t>
            </a:r>
            <a:endParaRPr lang="bg-BG" sz="2000" dirty="0"/>
          </a:p>
          <a:p>
            <a:r>
              <a:rPr lang="en-US" sz="1600" dirty="0" smtClean="0"/>
              <a:t>4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US" sz="1600" dirty="0" smtClean="0"/>
              <a:t>project</a:t>
            </a:r>
            <a:endParaRPr lang="bg-BG" sz="1600" dirty="0"/>
          </a:p>
          <a:p>
            <a:r>
              <a:rPr lang="en-US" sz="1600" dirty="0" smtClean="0"/>
              <a:t>3</a:t>
            </a:r>
            <a:r>
              <a:rPr lang="bg-BG" sz="1600" dirty="0" smtClean="0"/>
              <a:t> </a:t>
            </a:r>
            <a:r>
              <a:rPr lang="en-US" sz="1600" dirty="0"/>
              <a:t>weeks</a:t>
            </a:r>
            <a:r>
              <a:rPr lang="bg-BG" sz="1600" dirty="0"/>
              <a:t> * </a:t>
            </a:r>
            <a:r>
              <a:rPr lang="en-US" sz="1600" dirty="0" smtClean="0"/>
              <a:t>2</a:t>
            </a:r>
            <a:r>
              <a:rPr lang="bg-BG" sz="1600" dirty="0" smtClean="0"/>
              <a:t>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5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201460" y="3606272"/>
              <a:ext cx="7274779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Object-Oriented Programming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</a:t>
            </a:r>
            <a:r>
              <a:rPr lang="en-US" dirty="0" smtClean="0"/>
              <a:t>in OOP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Defining, structuring and using classes properly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Classes, objects, constructors, methods, properties, static members,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Basic principles of OOP and applying them to our code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Encapsulation, abstraction, inheritance, polymorphism, exceptions,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OOP in different languages (C#, Java, PHP)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problem-solving </a:t>
            </a:r>
            <a:r>
              <a:rPr lang="en-US" dirty="0" smtClean="0"/>
              <a:t>skills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Object-oriented modeling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Introduction. Defining classes and their components (fields, properties, constructors, methods, etc.)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Exceptions. Using static members, namespaces, indexers and operators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Principles of OOP: Inheritance and Abstraction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Principles of OOP: Encapsulation and Polymorphism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Lab: Writing a small OOP project from scratch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Other OOP types (Structures, </a:t>
            </a:r>
            <a:r>
              <a:rPr lang="en-US" sz="3000" noProof="1" smtClean="0"/>
              <a:t>Enums</a:t>
            </a:r>
            <a:r>
              <a:rPr lang="en-US" sz="3000" dirty="0" smtClean="0"/>
              <a:t>, Generics, Attributes)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Delegates and Events. Other types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: enums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structures, generics, 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programming in different languages (C#, Java, JS, PHP)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.NET Common Type System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Lab: Extending an API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– Classes, Interfaces,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Enums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etc.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in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PHP – Classes, Interfaces, Traits, etc.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 Patterns – Overview of the Classic Design Patterns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Workshop I – Real-world Object-Oriented Application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Workshop II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Real-world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Object-Oriented Application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Exam Preparation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OOP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 (2)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029001" y="4343400"/>
            <a:ext cx="3009011" cy="2333255"/>
            <a:chOff x="8990012" y="4448545"/>
            <a:chExt cx="3009011" cy="2333255"/>
          </a:xfrm>
        </p:grpSpPr>
        <p:pic>
          <p:nvPicPr>
            <p:cNvPr id="2052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0012" y="4448545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829803" y="4625370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  <a:endParaRPr lang="en-US" sz="45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515603" y="5996970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42142" y="5311170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  <a:endParaRPr lang="en-US" sz="45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6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1245</Words>
  <Application>Microsoft Office PowerPoint</Application>
  <PresentationFormat>Custom</PresentationFormat>
  <Paragraphs>241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Object-Oriented Programming</vt:lpstr>
      <vt:lpstr>Table of Contents</vt:lpstr>
      <vt:lpstr>SoftUni Diamond Partners</vt:lpstr>
      <vt:lpstr>Level #2 at the Software University</vt:lpstr>
      <vt:lpstr>OOP Course</vt:lpstr>
      <vt:lpstr>Course Objectives</vt:lpstr>
      <vt:lpstr>OOP – Course Topics</vt:lpstr>
      <vt:lpstr>OOP – Course Topics (2)</vt:lpstr>
      <vt:lpstr>The Trainers Team</vt:lpstr>
      <vt:lpstr>Trainers Team</vt:lpstr>
      <vt:lpstr>Trainers Team (2)</vt:lpstr>
      <vt:lpstr>Trainers Team (2)</vt:lpstr>
      <vt:lpstr>Volunteer Teaching Assistants</vt:lpstr>
      <vt:lpstr>OOP Course: More Details </vt:lpstr>
      <vt:lpstr>Training Duration – OOP</vt:lpstr>
      <vt:lpstr>Why OOP?</vt:lpstr>
      <vt:lpstr>Why English?</vt:lpstr>
      <vt:lpstr>OOP Course</vt:lpstr>
      <vt:lpstr>Scoring System for the OOP Course</vt:lpstr>
      <vt:lpstr>The OOP Exam</vt:lpstr>
      <vt:lpstr>Teamwork Project</vt:lpstr>
      <vt:lpstr>Homework Assignments</vt:lpstr>
      <vt:lpstr>Homework Peer Reviews</vt:lpstr>
      <vt:lpstr>Resources</vt:lpstr>
      <vt:lpstr>Course Web Site &amp; Forums</vt:lpstr>
      <vt:lpstr>The OOP Slides and Videos</vt:lpstr>
      <vt:lpstr>Software University Learning System (SULS)</vt:lpstr>
      <vt:lpstr>Summary</vt:lpstr>
      <vt:lpstr>OOP – Course Introduction</vt:lpstr>
      <vt:lpstr>SoftUni Diamond Partners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OOP: Course Introduction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2015-01-29T15:51:25Z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